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Kanit Medium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Kanit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240CE4-456F-4E00-B45A-233DF96C1FEA}">
  <a:tblStyle styleId="{83240CE4-456F-4E00-B45A-233DF96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KanitMedium-bold.fntdata"/><Relationship Id="rId41" Type="http://schemas.openxmlformats.org/officeDocument/2006/relationships/font" Target="fonts/KanitMedium-regular.fntdata"/><Relationship Id="rId44" Type="http://schemas.openxmlformats.org/officeDocument/2006/relationships/font" Target="fonts/KanitMedium-boldItalic.fntdata"/><Relationship Id="rId43" Type="http://schemas.openxmlformats.org/officeDocument/2006/relationships/font" Target="fonts/KanitMedium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Kani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Kanit-italic.fntdata"/><Relationship Id="rId50" Type="http://schemas.openxmlformats.org/officeDocument/2006/relationships/font" Target="fonts/Kanit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Kanit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-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969566265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969566265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969566265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96956626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69566265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69566265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6956626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6956626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69566265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69566265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969566265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969566265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969566265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969566265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969566265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969566265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969566265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969566265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69566265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969566265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ae1a3d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ae1a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969566265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969566265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969566265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969566265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969566265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969566265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69566265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69566265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969566265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969566265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969566265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969566265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969566265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969566265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969566265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969566265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969566265_2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969566265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969566265_2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969566265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695662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695662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969566265_2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969566265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969566265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969566265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969566265_2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969566265_2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969566265_2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969566265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969566265_2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969566265_2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69566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69566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9695662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9695662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695662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969566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69566265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6956626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9566265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969566265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Coreference Resolution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606.01323.pdf" TargetMode="External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707.0704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4.gif"/><Relationship Id="rId6" Type="http://schemas.openxmlformats.org/officeDocument/2006/relationships/image" Target="../media/image17.gif"/><Relationship Id="rId7" Type="http://schemas.openxmlformats.org/officeDocument/2006/relationships/image" Target="../media/image20.gif"/><Relationship Id="rId8" Type="http://schemas.openxmlformats.org/officeDocument/2006/relationships/image" Target="../media/image1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2.gif"/><Relationship Id="rId5" Type="http://schemas.openxmlformats.org/officeDocument/2006/relationships/image" Target="../media/image22.gif"/><Relationship Id="rId6" Type="http://schemas.openxmlformats.org/officeDocument/2006/relationships/image" Target="../media/image2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907.10529.pdf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4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clanthology.org/2020.acl-main.622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Coreference Resolution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 Task</a:t>
            </a:r>
            <a:endParaRPr sz="2600"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is counted as </a:t>
            </a:r>
            <a:r>
              <a:rPr b="1" lang="en" sz="1500"/>
              <a:t>mention</a:t>
            </a:r>
            <a:r>
              <a:rPr lang="en" sz="1500"/>
              <a:t> and what </a:t>
            </a:r>
            <a:r>
              <a:rPr b="1" lang="en" sz="1500"/>
              <a:t>links</a:t>
            </a:r>
            <a:r>
              <a:rPr lang="en" sz="1500"/>
              <a:t> are annotated differ from task to task and dataset to </a:t>
            </a:r>
            <a:r>
              <a:rPr lang="en" sz="1500"/>
              <a:t>dataset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datasets </a:t>
            </a:r>
            <a:r>
              <a:rPr b="1" lang="en" sz="1500"/>
              <a:t>do not label singletons</a:t>
            </a:r>
            <a:r>
              <a:rPr lang="en" sz="1500"/>
              <a:t>, making the task easier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OntoNotes </a:t>
            </a:r>
            <a:r>
              <a:rPr lang="en" sz="1500"/>
              <a:t>contains hand-annotated Chinese and English coreference datasets of roughly one million words each, consisting of newswire, magazine articles, broadcast news, etc., as well as 300,000 words of annotated Arabic newswire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Does not label singletons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tasks use </a:t>
            </a:r>
            <a:r>
              <a:rPr b="1" lang="en" sz="1500"/>
              <a:t>gold mention-detection</a:t>
            </a:r>
            <a:r>
              <a:rPr lang="en" sz="1500"/>
              <a:t>, i.e., the system is given human-labeled mention boundaries and the task is just to cluster these gold mentions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Eliminates the need to detect and segment mentions from running text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Detection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Mention Detection</a:t>
            </a:r>
            <a:endParaRPr sz="2600"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Obviously, the first stage of coreference is </a:t>
            </a:r>
            <a:r>
              <a:rPr b="1" lang="en" sz="1500"/>
              <a:t>mention detection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Find the spans of text that constitute each mention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</a:t>
            </a:r>
            <a:r>
              <a:rPr lang="en" sz="1500"/>
              <a:t>traditional</a:t>
            </a:r>
            <a:r>
              <a:rPr lang="en" sz="1500"/>
              <a:t> NLP works well: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Pronouns: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a POS tagger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Named entities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a NER system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Noun phrases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a parser (constituency parser - next week!)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neural model like </a:t>
            </a:r>
            <a:r>
              <a:rPr b="1" lang="en" sz="1500"/>
              <a:t>BERT masking mention span</a:t>
            </a:r>
            <a:r>
              <a:rPr lang="en" sz="1500"/>
              <a:t> would also work well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as easy as you think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Every</a:t>
            </a:r>
            <a:r>
              <a:rPr lang="en" sz="1500"/>
              <a:t> student, </a:t>
            </a:r>
            <a:r>
              <a:rPr b="1" lang="en" sz="1500"/>
              <a:t>No</a:t>
            </a:r>
            <a:r>
              <a:rPr lang="en" sz="1500"/>
              <a:t> student, </a:t>
            </a:r>
            <a:r>
              <a:rPr b="1" lang="en" sz="1500"/>
              <a:t>The best donut in the world</a:t>
            </a:r>
            <a:r>
              <a:rPr lang="en" sz="1500"/>
              <a:t>, </a:t>
            </a:r>
            <a:r>
              <a:rPr b="1" lang="en" sz="1500"/>
              <a:t>100 miles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Solution:  After coreference </a:t>
            </a:r>
            <a:r>
              <a:rPr lang="en" sz="1500"/>
              <a:t>resolution, discard all singletons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Algorithms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</a:t>
            </a:r>
            <a:endParaRPr sz="2600"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Simplest and most influential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Based around a classifier, in which given a pair of mentions, i.e., a </a:t>
            </a:r>
            <a:r>
              <a:rPr b="1" lang="en" sz="1500"/>
              <a:t>candidate anaphor</a:t>
            </a:r>
            <a:r>
              <a:rPr lang="en" sz="1500"/>
              <a:t>, and </a:t>
            </a:r>
            <a:r>
              <a:rPr b="1" lang="en" sz="1500"/>
              <a:t>all potential antecedents</a:t>
            </a:r>
            <a:r>
              <a:rPr lang="en" sz="1500"/>
              <a:t>, and makes a </a:t>
            </a:r>
            <a:r>
              <a:rPr b="1" lang="en" sz="1500"/>
              <a:t>binary classification</a:t>
            </a:r>
            <a:r>
              <a:rPr lang="en" sz="1500"/>
              <a:t> whether they are coreferring or not: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</a:t>
            </a:r>
            <a:r>
              <a:rPr lang="en" sz="1500">
                <a:solidFill>
                  <a:srgbClr val="0000FF"/>
                </a:solidFill>
              </a:rPr>
              <a:t>positive examples</a:t>
            </a:r>
            <a:r>
              <a:rPr lang="en" sz="1500"/>
              <a:t>, p is near 1, for </a:t>
            </a:r>
            <a:r>
              <a:rPr lang="en" sz="1500">
                <a:solidFill>
                  <a:srgbClr val="FF0000"/>
                </a:solidFill>
              </a:rPr>
              <a:t>negative samples</a:t>
            </a:r>
            <a:r>
              <a:rPr lang="en" sz="1500"/>
              <a:t>, p is near 0</a:t>
            </a:r>
            <a:endParaRPr sz="1500"/>
          </a:p>
        </p:txBody>
      </p:sp>
      <p:pic>
        <p:nvPicPr>
          <p:cNvPr descr="p(\mathbf{m_i},\mathbf{m_j})"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23" y="1959892"/>
            <a:ext cx="820475" cy="2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25700" y="2349300"/>
            <a:ext cx="86658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Given this example, and let say we are currently working on  “she” as the anaphor candidate.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</a:t>
            </a:r>
            <a:r>
              <a:rPr b="1" i="1" lang="en" sz="1500"/>
              <a:t>I</a:t>
            </a:r>
            <a:r>
              <a:rPr i="1" lang="en" sz="1500"/>
              <a:t>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198" name="Google Shape;198;p35"/>
          <p:cNvSpPr/>
          <p:nvPr/>
        </p:nvSpPr>
        <p:spPr>
          <a:xfrm>
            <a:off x="8554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5"/>
          <p:cNvSpPr/>
          <p:nvPr/>
        </p:nvSpPr>
        <p:spPr>
          <a:xfrm>
            <a:off x="24556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5"/>
          <p:cNvSpPr/>
          <p:nvPr/>
        </p:nvSpPr>
        <p:spPr>
          <a:xfrm>
            <a:off x="40558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55798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71800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3" name="Google Shape;203;p35"/>
          <p:cNvCxnSpPr>
            <a:stCxn id="202" idx="2"/>
            <a:endCxn id="198" idx="2"/>
          </p:cNvCxnSpPr>
          <p:nvPr/>
        </p:nvCxnSpPr>
        <p:spPr>
          <a:xfrm rot="5400000">
            <a:off x="4532950" y="6589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35"/>
          <p:cNvCxnSpPr>
            <a:stCxn id="202" idx="2"/>
            <a:endCxn id="199" idx="2"/>
          </p:cNvCxnSpPr>
          <p:nvPr/>
        </p:nvCxnSpPr>
        <p:spPr>
          <a:xfrm rot="5400000">
            <a:off x="5333050" y="1459070"/>
            <a:ext cx="600" cy="4724400"/>
          </a:xfrm>
          <a:prstGeom prst="bentConnector3">
            <a:avLst>
              <a:gd fmla="val 105095833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5"/>
          <p:cNvCxnSpPr>
            <a:stCxn id="202" idx="2"/>
            <a:endCxn id="200" idx="2"/>
          </p:cNvCxnSpPr>
          <p:nvPr/>
        </p:nvCxnSpPr>
        <p:spPr>
          <a:xfrm rot="5400000">
            <a:off x="6133150" y="2259170"/>
            <a:ext cx="600" cy="3124200"/>
          </a:xfrm>
          <a:prstGeom prst="bentConnector3">
            <a:avLst>
              <a:gd fmla="val 792875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5"/>
          <p:cNvCxnSpPr>
            <a:stCxn id="202" idx="2"/>
            <a:endCxn id="201" idx="2"/>
          </p:cNvCxnSpPr>
          <p:nvPr/>
        </p:nvCxnSpPr>
        <p:spPr>
          <a:xfrm rot="5400000">
            <a:off x="6895150" y="3021170"/>
            <a:ext cx="600" cy="1600200"/>
          </a:xfrm>
          <a:prstGeom prst="bentConnector3">
            <a:avLst>
              <a:gd fmla="val 57166667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 Training</a:t>
            </a:r>
            <a:endParaRPr sz="2600"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 mentions in a document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y</a:t>
            </a:r>
            <a:r>
              <a:rPr baseline="-25000" i="1" lang="en" sz="1500"/>
              <a:t>i</a:t>
            </a:r>
            <a:r>
              <a:rPr baseline="-25000" lang="en" sz="1500"/>
              <a:t>j</a:t>
            </a:r>
            <a:r>
              <a:rPr lang="en" sz="1500"/>
              <a:t>= 1 if mentions </a:t>
            </a:r>
            <a:r>
              <a:rPr b="1" lang="en" sz="1500"/>
              <a:t>m</a:t>
            </a:r>
            <a:r>
              <a:rPr b="1" baseline="-25000" lang="en" sz="1500"/>
              <a:t>i</a:t>
            </a:r>
            <a:r>
              <a:rPr lang="en" sz="1500"/>
              <a:t> and </a:t>
            </a:r>
            <a:r>
              <a:rPr b="1" lang="en" sz="1500"/>
              <a:t>m</a:t>
            </a:r>
            <a:r>
              <a:rPr baseline="-25000" lang="en" sz="1500"/>
              <a:t>j</a:t>
            </a:r>
            <a:r>
              <a:rPr lang="en" sz="1500"/>
              <a:t> are coreference, -1 if otherwise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Just train with regular cross-entropy (note that it is simply binary logit loss…)</a:t>
            </a:r>
            <a:endParaRPr sz="1500"/>
          </a:p>
        </p:txBody>
      </p:sp>
      <p:pic>
        <p:nvPicPr>
          <p:cNvPr descr="J = -\sum_{i=2}^N\sum_{j=1}^{i}y_{ij}\log p(\mathbf{m_i},\mathbf{m_j})"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847" y="2258950"/>
            <a:ext cx="4540499" cy="1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1637050" y="3670550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Iterate through mentions</a:t>
            </a:r>
            <a:endParaRPr sz="1500"/>
          </a:p>
        </p:txBody>
      </p:sp>
      <p:cxnSp>
        <p:nvCxnSpPr>
          <p:cNvPr id="215" name="Google Shape;215;p36"/>
          <p:cNvCxnSpPr>
            <a:stCxn id="214" idx="0"/>
          </p:cNvCxnSpPr>
          <p:nvPr/>
        </p:nvCxnSpPr>
        <p:spPr>
          <a:xfrm flipH="1" rot="10800000">
            <a:off x="2773900" y="3383450"/>
            <a:ext cx="2853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4090200" y="3670550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Iterate through candidate antecedents (previously occurring mentions)</a:t>
            </a:r>
            <a:endParaRPr sz="1500"/>
          </a:p>
        </p:txBody>
      </p:sp>
      <p:cxnSp>
        <p:nvCxnSpPr>
          <p:cNvPr id="217" name="Google Shape;217;p36"/>
          <p:cNvCxnSpPr>
            <a:endCxn id="213" idx="2"/>
          </p:cNvCxnSpPr>
          <p:nvPr/>
        </p:nvCxnSpPr>
        <p:spPr>
          <a:xfrm rot="10800000">
            <a:off x="4229097" y="3328150"/>
            <a:ext cx="323400" cy="3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6223800" y="2984750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Coreferent mentions pairs should get high probability, others should get low prob</a:t>
            </a:r>
            <a:endParaRPr sz="1500"/>
          </a:p>
        </p:txBody>
      </p:sp>
      <p:cxnSp>
        <p:nvCxnSpPr>
          <p:cNvPr id="219" name="Google Shape;219;p36"/>
          <p:cNvCxnSpPr>
            <a:stCxn id="218" idx="1"/>
          </p:cNvCxnSpPr>
          <p:nvPr/>
        </p:nvCxnSpPr>
        <p:spPr>
          <a:xfrm rot="10800000">
            <a:off x="5675700" y="3049550"/>
            <a:ext cx="548100" cy="1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 Test Time</a:t>
            </a:r>
            <a:endParaRPr sz="2600"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228600" y="1085850"/>
            <a:ext cx="8763000" cy="104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 inference, pick some threshold (e.g., 0.5) and add coreference links between mention pairs where                    is above the threshold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 the </a:t>
            </a:r>
            <a:r>
              <a:rPr b="1" lang="en" sz="1500"/>
              <a:t>transitive</a:t>
            </a:r>
            <a:r>
              <a:rPr lang="en" sz="1500"/>
              <a:t> closure to get the clustering </a:t>
            </a:r>
            <a:endParaRPr sz="1500"/>
          </a:p>
        </p:txBody>
      </p:sp>
      <p:pic>
        <p:nvPicPr>
          <p:cNvPr descr="p(\mathbf{m_i},\mathbf{m_j})"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475" y="1492913"/>
            <a:ext cx="820475" cy="2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/>
          <p:nvPr/>
        </p:nvSpPr>
        <p:spPr>
          <a:xfrm>
            <a:off x="8554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24556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40558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55798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71800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2" name="Google Shape;232;p37"/>
          <p:cNvCxnSpPr>
            <a:stCxn id="231" idx="2"/>
            <a:endCxn id="227" idx="2"/>
          </p:cNvCxnSpPr>
          <p:nvPr/>
        </p:nvCxnSpPr>
        <p:spPr>
          <a:xfrm rot="5400000">
            <a:off x="4532950" y="-788830"/>
            <a:ext cx="600" cy="6324600"/>
          </a:xfrm>
          <a:prstGeom prst="bentConnector3">
            <a:avLst>
              <a:gd fmla="val 8645914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7"/>
          <p:cNvCxnSpPr>
            <a:stCxn id="229" idx="2"/>
            <a:endCxn id="228" idx="2"/>
          </p:cNvCxnSpPr>
          <p:nvPr/>
        </p:nvCxnSpPr>
        <p:spPr>
          <a:xfrm rot="5400000">
            <a:off x="3770950" y="15733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7"/>
          <p:cNvCxnSpPr>
            <a:stCxn id="231" idx="2"/>
            <a:endCxn id="230" idx="2"/>
          </p:cNvCxnSpPr>
          <p:nvPr/>
        </p:nvCxnSpPr>
        <p:spPr>
          <a:xfrm rot="5400000">
            <a:off x="6895150" y="15733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7"/>
          <p:cNvSpPr/>
          <p:nvPr/>
        </p:nvSpPr>
        <p:spPr>
          <a:xfrm>
            <a:off x="8554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24556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40558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55798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71800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37"/>
          <p:cNvCxnSpPr>
            <a:stCxn id="239" idx="2"/>
            <a:endCxn id="235" idx="2"/>
          </p:cNvCxnSpPr>
          <p:nvPr/>
        </p:nvCxnSpPr>
        <p:spPr>
          <a:xfrm rot="5400000">
            <a:off x="4532950" y="1039970"/>
            <a:ext cx="600" cy="6324600"/>
          </a:xfrm>
          <a:prstGeom prst="bentConnector3">
            <a:avLst>
              <a:gd fmla="val 8133414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7"/>
          <p:cNvCxnSpPr>
            <a:stCxn id="237" idx="2"/>
            <a:endCxn id="236" idx="2"/>
          </p:cNvCxnSpPr>
          <p:nvPr/>
        </p:nvCxnSpPr>
        <p:spPr>
          <a:xfrm rot="5400000">
            <a:off x="3770950" y="34021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7"/>
          <p:cNvCxnSpPr>
            <a:stCxn id="239" idx="2"/>
            <a:endCxn id="238" idx="2"/>
          </p:cNvCxnSpPr>
          <p:nvPr/>
        </p:nvCxnSpPr>
        <p:spPr>
          <a:xfrm rot="5400000">
            <a:off x="6895150" y="34021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7"/>
          <p:cNvCxnSpPr>
            <a:stCxn id="238" idx="0"/>
            <a:endCxn id="235" idx="0"/>
          </p:cNvCxnSpPr>
          <p:nvPr/>
        </p:nvCxnSpPr>
        <p:spPr>
          <a:xfrm rot="5400000">
            <a:off x="3732850" y="1353470"/>
            <a:ext cx="600" cy="4724400"/>
          </a:xfrm>
          <a:prstGeom prst="bentConnector3">
            <a:avLst>
              <a:gd fmla="val -2744919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 Disadvantages</a:t>
            </a:r>
            <a:endParaRPr sz="260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advantage is simplicity, but has one main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Does not directly </a:t>
            </a:r>
            <a:r>
              <a:rPr b="1" lang="en" sz="1500"/>
              <a:t>rank</a:t>
            </a:r>
            <a:r>
              <a:rPr lang="en" sz="1500"/>
              <a:t> candidate antecedents to each other, so it’s not trained to decide, between two likely antecedents, which one is in fact better</a:t>
            </a:r>
            <a:br>
              <a:rPr lang="en" sz="1500"/>
            </a:b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Assign each mention its highest scoring candidate antecedent according to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Dummy NA mention allows model to decline link the current mention to anything (“singleton” or “first” mention)</a:t>
            </a:r>
            <a:endParaRPr sz="1500"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25700" y="2044500"/>
            <a:ext cx="866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“I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257" name="Google Shape;257;p39"/>
          <p:cNvSpPr/>
          <p:nvPr/>
        </p:nvSpPr>
        <p:spPr>
          <a:xfrm>
            <a:off x="16174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32176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4817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341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79420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" name="Google Shape;262;p39"/>
          <p:cNvCxnSpPr>
            <a:stCxn id="261" idx="2"/>
            <a:endCxn id="257" idx="2"/>
          </p:cNvCxnSpPr>
          <p:nvPr/>
        </p:nvCxnSpPr>
        <p:spPr>
          <a:xfrm rot="5400000">
            <a:off x="5294950" y="493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9"/>
          <p:cNvCxnSpPr>
            <a:stCxn id="261" idx="2"/>
            <a:endCxn id="258" idx="2"/>
          </p:cNvCxnSpPr>
          <p:nvPr/>
        </p:nvCxnSpPr>
        <p:spPr>
          <a:xfrm rot="5400000">
            <a:off x="6095050" y="849470"/>
            <a:ext cx="600" cy="4724400"/>
          </a:xfrm>
          <a:prstGeom prst="bentConnector3">
            <a:avLst>
              <a:gd fmla="val 105095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9"/>
          <p:cNvCxnSpPr>
            <a:stCxn id="261" idx="2"/>
            <a:endCxn id="259" idx="2"/>
          </p:cNvCxnSpPr>
          <p:nvPr/>
        </p:nvCxnSpPr>
        <p:spPr>
          <a:xfrm rot="5400000">
            <a:off x="6895150" y="1649570"/>
            <a:ext cx="600" cy="3124200"/>
          </a:xfrm>
          <a:prstGeom prst="bentConnector3">
            <a:avLst>
              <a:gd fmla="val 792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9"/>
          <p:cNvCxnSpPr>
            <a:stCxn id="261" idx="2"/>
            <a:endCxn id="260" idx="2"/>
          </p:cNvCxnSpPr>
          <p:nvPr/>
        </p:nvCxnSpPr>
        <p:spPr>
          <a:xfrm rot="5400000">
            <a:off x="7657150" y="2411570"/>
            <a:ext cx="600" cy="1600200"/>
          </a:xfrm>
          <a:prstGeom prst="bentConnector3">
            <a:avLst>
              <a:gd fmla="val 5716666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302850" y="4203300"/>
            <a:ext cx="247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 antecedent for </a:t>
            </a:r>
            <a:r>
              <a:rPr i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200"/>
          </a:p>
        </p:txBody>
      </p:sp>
      <p:sp>
        <p:nvSpPr>
          <p:cNvPr id="267" name="Google Shape;267;p39"/>
          <p:cNvSpPr/>
          <p:nvPr/>
        </p:nvSpPr>
        <p:spPr>
          <a:xfrm>
            <a:off x="1991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8" name="Google Shape;268;p39"/>
          <p:cNvCxnSpPr>
            <a:stCxn id="261" idx="2"/>
            <a:endCxn id="267" idx="2"/>
          </p:cNvCxnSpPr>
          <p:nvPr/>
        </p:nvCxnSpPr>
        <p:spPr>
          <a:xfrm rot="5400000">
            <a:off x="4585750" y="-659830"/>
            <a:ext cx="600" cy="7743000"/>
          </a:xfrm>
          <a:prstGeom prst="bentConnector3">
            <a:avLst>
              <a:gd fmla="val 15446330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Assign each mention its highest scoring candidate antecedent according to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Dummy NA mention allows model to decline link the current mention to anything (“singleton” or “first” mention)</a:t>
            </a:r>
            <a:endParaRPr sz="1500"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25700" y="2044500"/>
            <a:ext cx="866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“I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276" name="Google Shape;276;p40"/>
          <p:cNvSpPr/>
          <p:nvPr/>
        </p:nvSpPr>
        <p:spPr>
          <a:xfrm>
            <a:off x="16174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32176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4817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6341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79420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1" name="Google Shape;281;p40"/>
          <p:cNvCxnSpPr>
            <a:stCxn id="280" idx="2"/>
            <a:endCxn id="276" idx="2"/>
          </p:cNvCxnSpPr>
          <p:nvPr/>
        </p:nvCxnSpPr>
        <p:spPr>
          <a:xfrm rot="5400000">
            <a:off x="5294950" y="493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0"/>
          <p:cNvCxnSpPr>
            <a:stCxn id="280" idx="2"/>
            <a:endCxn id="277" idx="2"/>
          </p:cNvCxnSpPr>
          <p:nvPr/>
        </p:nvCxnSpPr>
        <p:spPr>
          <a:xfrm rot="5400000">
            <a:off x="6095050" y="849470"/>
            <a:ext cx="600" cy="4724400"/>
          </a:xfrm>
          <a:prstGeom prst="bentConnector3">
            <a:avLst>
              <a:gd fmla="val 105095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0"/>
          <p:cNvCxnSpPr>
            <a:stCxn id="280" idx="2"/>
            <a:endCxn id="278" idx="2"/>
          </p:cNvCxnSpPr>
          <p:nvPr/>
        </p:nvCxnSpPr>
        <p:spPr>
          <a:xfrm rot="5400000">
            <a:off x="6895150" y="1649570"/>
            <a:ext cx="600" cy="3124200"/>
          </a:xfrm>
          <a:prstGeom prst="bentConnector3">
            <a:avLst>
              <a:gd fmla="val 792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0"/>
          <p:cNvCxnSpPr>
            <a:stCxn id="280" idx="2"/>
            <a:endCxn id="279" idx="2"/>
          </p:cNvCxnSpPr>
          <p:nvPr/>
        </p:nvCxnSpPr>
        <p:spPr>
          <a:xfrm rot="5400000">
            <a:off x="7657150" y="2411570"/>
            <a:ext cx="600" cy="1600200"/>
          </a:xfrm>
          <a:prstGeom prst="bentConnector3">
            <a:avLst>
              <a:gd fmla="val 5716666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5" name="Google Shape;285;p40"/>
          <p:cNvSpPr txBox="1"/>
          <p:nvPr/>
        </p:nvSpPr>
        <p:spPr>
          <a:xfrm>
            <a:off x="4302850" y="4203300"/>
            <a:ext cx="27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alculate the softmax prob</a:t>
            </a:r>
            <a:endParaRPr sz="1200"/>
          </a:p>
        </p:txBody>
      </p:sp>
      <p:sp>
        <p:nvSpPr>
          <p:cNvPr id="286" name="Google Shape;286;p40"/>
          <p:cNvSpPr/>
          <p:nvPr/>
        </p:nvSpPr>
        <p:spPr>
          <a:xfrm>
            <a:off x="1991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7" name="Google Shape;287;p40"/>
          <p:cNvCxnSpPr>
            <a:stCxn id="280" idx="2"/>
            <a:endCxn id="286" idx="2"/>
          </p:cNvCxnSpPr>
          <p:nvPr/>
        </p:nvCxnSpPr>
        <p:spPr>
          <a:xfrm rot="5400000">
            <a:off x="4585750" y="-659830"/>
            <a:ext cx="600" cy="7743000"/>
          </a:xfrm>
          <a:prstGeom prst="bentConnector3">
            <a:avLst>
              <a:gd fmla="val 15446330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685800" y="37440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2122539" y="35916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p(I, she) = 0.5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689555" y="34613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p(Nader,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5304503" y="33089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p(he,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817442" y="3167634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p(my, she) = 0.2</a:t>
            </a:r>
            <a:endParaRPr sz="1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Assign each mention its highest scoring candidate antecedent according to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Dummy NA mention allows model to decline link the current mention to anything (“singleton” or “first” mention)</a:t>
            </a:r>
            <a:endParaRPr sz="1500"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25700" y="2044500"/>
            <a:ext cx="866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“I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300" name="Google Shape;300;p41"/>
          <p:cNvSpPr/>
          <p:nvPr/>
        </p:nvSpPr>
        <p:spPr>
          <a:xfrm>
            <a:off x="16174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32176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4817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6341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79420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41"/>
          <p:cNvCxnSpPr>
            <a:stCxn id="304" idx="2"/>
            <a:endCxn id="300" idx="2"/>
          </p:cNvCxnSpPr>
          <p:nvPr/>
        </p:nvCxnSpPr>
        <p:spPr>
          <a:xfrm rot="5400000">
            <a:off x="5294950" y="493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6" name="Google Shape;306;p41"/>
          <p:cNvSpPr txBox="1"/>
          <p:nvPr/>
        </p:nvSpPr>
        <p:spPr>
          <a:xfrm>
            <a:off x="4302850" y="4203300"/>
            <a:ext cx="247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Only add the highest scoring coreference link</a:t>
            </a:r>
            <a:endParaRPr sz="1200"/>
          </a:p>
        </p:txBody>
      </p:sp>
      <p:sp>
        <p:nvSpPr>
          <p:cNvPr id="307" name="Google Shape;307;p41"/>
          <p:cNvSpPr/>
          <p:nvPr/>
        </p:nvSpPr>
        <p:spPr>
          <a:xfrm>
            <a:off x="1991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685800" y="37440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2122539" y="35916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p(I, she) = 0.5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689555" y="34613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p(Nader,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5304503" y="33089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p(he,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6817442" y="3167634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p(my, she) = 0.2</a:t>
            </a:r>
            <a:endParaRPr sz="1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Mathematically, we want to maximize this probability:</a:t>
            </a:r>
            <a:endParaRPr sz="1500"/>
          </a:p>
        </p:txBody>
      </p:sp>
      <p:pic>
        <p:nvPicPr>
          <p:cNvPr descr="\sum_{j=1}^{i-1} 1(y_{ij} = 1) p(\mathbf{m}_j,\mathbf{m}_i)"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222" y="1751547"/>
            <a:ext cx="3573550" cy="10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1498175" y="3218225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Iterate through candidate antecedents (previously </a:t>
            </a:r>
            <a:r>
              <a:rPr lang="en" sz="1500"/>
              <a:t>occurring</a:t>
            </a:r>
            <a:r>
              <a:rPr lang="en" sz="1500"/>
              <a:t> mentions)</a:t>
            </a:r>
            <a:endParaRPr sz="1500"/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3707975" y="2913425"/>
            <a:ext cx="2273700" cy="74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For ones that are coreferent to </a:t>
            </a:r>
            <a:r>
              <a:rPr b="1" lang="en" sz="1500"/>
              <a:t>m</a:t>
            </a:r>
            <a:r>
              <a:rPr baseline="-25000" lang="en" sz="1500"/>
              <a:t>j</a:t>
            </a:r>
            <a:endParaRPr baseline="-25000" sz="1500"/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5689175" y="2761025"/>
            <a:ext cx="2440800" cy="74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…we want the model to assign a high probability</a:t>
            </a:r>
            <a:endParaRPr baseline="-25000" sz="1500"/>
          </a:p>
        </p:txBody>
      </p:sp>
      <p:cxnSp>
        <p:nvCxnSpPr>
          <p:cNvPr id="323" name="Google Shape;323;p42"/>
          <p:cNvCxnSpPr>
            <a:stCxn id="320" idx="0"/>
          </p:cNvCxnSpPr>
          <p:nvPr/>
        </p:nvCxnSpPr>
        <p:spPr>
          <a:xfrm flipH="1" rot="10800000">
            <a:off x="2635025" y="2931125"/>
            <a:ext cx="2853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42"/>
          <p:cNvCxnSpPr/>
          <p:nvPr/>
        </p:nvCxnSpPr>
        <p:spPr>
          <a:xfrm rot="10800000">
            <a:off x="4269600" y="2687825"/>
            <a:ext cx="171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2"/>
          <p:cNvCxnSpPr/>
          <p:nvPr/>
        </p:nvCxnSpPr>
        <p:spPr>
          <a:xfrm rot="10800000">
            <a:off x="6070125" y="2571750"/>
            <a:ext cx="171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compute the probabilities?</a:t>
            </a:r>
            <a:endParaRPr sz="2600"/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For both mention-pair and mention ranking, there is a probability term that we have to compute.  We can compute using three main ways: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 non-neural </a:t>
            </a:r>
            <a:r>
              <a:rPr lang="en" sz="1600"/>
              <a:t>statistical</a:t>
            </a:r>
            <a:r>
              <a:rPr lang="en" sz="1600"/>
              <a:t> classifier (use features)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Simple neural network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More advanced model using LSTMs, attention, transformers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Algorithms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 non-neural statistical classifier </a:t>
            </a:r>
            <a:endParaRPr sz="2600"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What features to use?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Person/Number/Gender agreement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Jack gave </a:t>
            </a:r>
            <a:r>
              <a:rPr b="1" lang="en" sz="1600"/>
              <a:t>Mary</a:t>
            </a:r>
            <a:r>
              <a:rPr lang="en" sz="1600"/>
              <a:t> a gift. </a:t>
            </a:r>
            <a:r>
              <a:rPr b="1" lang="en" sz="1600"/>
              <a:t>She</a:t>
            </a:r>
            <a:r>
              <a:rPr lang="en" sz="1600"/>
              <a:t> was excited.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Semantic compatibility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 … the </a:t>
            </a:r>
            <a:r>
              <a:rPr b="1" lang="en" sz="1600"/>
              <a:t>mining conglomerate</a:t>
            </a:r>
            <a:r>
              <a:rPr lang="en" sz="1600"/>
              <a:t> … the </a:t>
            </a:r>
            <a:r>
              <a:rPr b="1" lang="en" sz="1600"/>
              <a:t>company</a:t>
            </a:r>
            <a:r>
              <a:rPr lang="en" sz="1600"/>
              <a:t> …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Certain syntactic constraints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John bought </a:t>
            </a:r>
            <a:r>
              <a:rPr b="1" lang="en" sz="1600"/>
              <a:t>him</a:t>
            </a:r>
            <a:r>
              <a:rPr lang="en" sz="1600"/>
              <a:t> a new car. [him can not be John]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recently mentioned entities preferred for referenced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John</a:t>
            </a:r>
            <a:r>
              <a:rPr lang="en" sz="1600"/>
              <a:t> went to a movie. </a:t>
            </a:r>
            <a:r>
              <a:rPr b="1" lang="en" sz="1600"/>
              <a:t>Jack</a:t>
            </a:r>
            <a:r>
              <a:rPr lang="en" sz="1600"/>
              <a:t> went as well. </a:t>
            </a:r>
            <a:r>
              <a:rPr b="1" lang="en" sz="1600"/>
              <a:t>He</a:t>
            </a:r>
            <a:r>
              <a:rPr lang="en" sz="1600"/>
              <a:t> was not busy.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Grammatical Role: Prefer entities in the subject position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John</a:t>
            </a:r>
            <a:r>
              <a:rPr lang="en" sz="1600"/>
              <a:t> went to a movie with </a:t>
            </a:r>
            <a:r>
              <a:rPr b="1" lang="en" sz="1600"/>
              <a:t>Jack</a:t>
            </a:r>
            <a:r>
              <a:rPr lang="en" sz="1600"/>
              <a:t>. </a:t>
            </a:r>
            <a:r>
              <a:rPr b="1" lang="en" sz="1600"/>
              <a:t>He</a:t>
            </a:r>
            <a:r>
              <a:rPr lang="en" sz="1600"/>
              <a:t> was not busy.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Parallelism: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John</a:t>
            </a:r>
            <a:r>
              <a:rPr lang="en" sz="1600"/>
              <a:t> went with </a:t>
            </a:r>
            <a:r>
              <a:rPr b="1" lang="en" sz="1600"/>
              <a:t>Jack</a:t>
            </a:r>
            <a:r>
              <a:rPr lang="en" sz="1600"/>
              <a:t> to a movie. </a:t>
            </a:r>
            <a:r>
              <a:rPr b="1" lang="en" sz="1600"/>
              <a:t>Joe</a:t>
            </a:r>
            <a:r>
              <a:rPr lang="en" sz="1600"/>
              <a:t> went with </a:t>
            </a:r>
            <a:r>
              <a:rPr b="1" lang="en" sz="1600"/>
              <a:t>him</a:t>
            </a:r>
            <a:r>
              <a:rPr lang="en" sz="1600"/>
              <a:t> to a bar.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2. Neural Coref Model [Clark and Manning, ACL 2016]</a:t>
            </a:r>
            <a:r>
              <a:rPr lang="en" sz="2600"/>
              <a:t> </a:t>
            </a:r>
            <a:endParaRPr sz="2600"/>
          </a:p>
        </p:txBody>
      </p:sp>
      <p:sp>
        <p:nvSpPr>
          <p:cNvPr id="348" name="Google Shape;348;p46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Improving Coreference Resolution by Learning Entity-Level Distributed Representations, Clark and Manning 2016,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https://arxiv.org/pdf/1606.01323.pdf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925" y="1798013"/>
            <a:ext cx="4795151" cy="265221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228600" y="93345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Standard feed-forward neural network (uses mention-pair)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 layer: word embeddings and a few categorical features</a:t>
            </a:r>
            <a:endParaRPr sz="1400"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7312800" y="3649675"/>
            <a:ext cx="13776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concatenation</a:t>
            </a:r>
            <a:endParaRPr sz="1400"/>
          </a:p>
        </p:txBody>
      </p:sp>
      <p:cxnSp>
        <p:nvCxnSpPr>
          <p:cNvPr id="352" name="Google Shape;352;p46"/>
          <p:cNvCxnSpPr>
            <a:stCxn id="351" idx="1"/>
          </p:cNvCxnSpPr>
          <p:nvPr/>
        </p:nvCxnSpPr>
        <p:spPr>
          <a:xfrm rot="10800000">
            <a:off x="6979800" y="3850975"/>
            <a:ext cx="33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</a:t>
            </a:r>
            <a:r>
              <a:rPr lang="en" sz="2200"/>
              <a:t>. End-to-end Neural Coref Model [Lee et al.,</a:t>
            </a:r>
            <a:r>
              <a:rPr lang="en" sz="2200"/>
              <a:t> EMNLP </a:t>
            </a:r>
            <a:r>
              <a:rPr lang="en" sz="2200"/>
              <a:t>2017] </a:t>
            </a:r>
            <a:endParaRPr sz="2200"/>
          </a:p>
        </p:txBody>
      </p:sp>
      <p:sp>
        <p:nvSpPr>
          <p:cNvPr id="358" name="Google Shape;358;p47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End-to-end Neural Coreference Resolution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, Lee et al. 2017,,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https://arxiv.org/pdf/1707.07045.pdf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01" y="1393234"/>
            <a:ext cx="6627134" cy="3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228600" y="933450"/>
            <a:ext cx="87630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biLSTM to learning the representations;  consider every span of text</a:t>
            </a:r>
            <a:r>
              <a:rPr lang="en" sz="1400"/>
              <a:t> (uses mention-ranking)</a:t>
            </a:r>
            <a:endParaRPr sz="1400"/>
          </a:p>
        </p:txBody>
      </p:sp>
      <p:sp>
        <p:nvSpPr>
          <p:cNvPr id="361" name="Google Shape;361;p47"/>
          <p:cNvSpPr txBox="1"/>
          <p:nvPr/>
        </p:nvSpPr>
        <p:spPr>
          <a:xfrm>
            <a:off x="6847025" y="1360650"/>
            <a:ext cx="192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Span representation for “the Postal Service”: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mathbf{g}_i = [\mathbf{x}^*_{\text{START}(i)},\mathbf{x}^*_{\text{END}(i)},\hat{\mathbf{x}}_i, \phi (i)]" id="362" name="Google Shape;3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250" y="1867047"/>
            <a:ext cx="2963550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/>
          <p:nvPr/>
        </p:nvSpPr>
        <p:spPr>
          <a:xfrm>
            <a:off x="3362625" y="2388975"/>
            <a:ext cx="320700" cy="204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47"/>
          <p:cNvCxnSpPr/>
          <p:nvPr/>
        </p:nvCxnSpPr>
        <p:spPr>
          <a:xfrm>
            <a:off x="6690848" y="2174169"/>
            <a:ext cx="741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7"/>
          <p:cNvSpPr/>
          <p:nvPr/>
        </p:nvSpPr>
        <p:spPr>
          <a:xfrm>
            <a:off x="4353225" y="2388975"/>
            <a:ext cx="320700" cy="2049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47"/>
          <p:cNvCxnSpPr/>
          <p:nvPr/>
        </p:nvCxnSpPr>
        <p:spPr>
          <a:xfrm>
            <a:off x="7551170" y="2185230"/>
            <a:ext cx="7410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7"/>
          <p:cNvSpPr txBox="1"/>
          <p:nvPr/>
        </p:nvSpPr>
        <p:spPr>
          <a:xfrm>
            <a:off x="8351275" y="937575"/>
            <a:ext cx="79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additional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8" name="Google Shape;368;p47"/>
          <p:cNvCxnSpPr/>
          <p:nvPr/>
        </p:nvCxnSpPr>
        <p:spPr>
          <a:xfrm flipH="1">
            <a:off x="8871125" y="1371600"/>
            <a:ext cx="111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7"/>
          <p:cNvCxnSpPr/>
          <p:nvPr/>
        </p:nvCxnSpPr>
        <p:spPr>
          <a:xfrm flipH="1">
            <a:off x="8185275" y="2134825"/>
            <a:ext cx="2766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7"/>
          <p:cNvSpPr txBox="1"/>
          <p:nvPr/>
        </p:nvSpPr>
        <p:spPr>
          <a:xfrm>
            <a:off x="6371300" y="2510900"/>
            <a:ext cx="28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Attention-based representation of the span words (i.e., the Postal Service)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alpha_t = \mathbf{w}_\alpha \cdot \text{FFNN}_\alpha (\mathbf{x}_t^*)" id="371" name="Google Shape;37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1521" y="3027973"/>
            <a:ext cx="1868682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{i,t}=\frac{\exp(\alpha_t)}{\sum_{k=\text{START}(i)}^{\text{END}(i)}\exp(\alpha_k)}" id="372" name="Google Shape;37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8527" y="3318613"/>
            <a:ext cx="2119149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x}}_i = \sum_{k=\text{START}(i)}^{\text{END}(i)}a_{i, t} \cdot \mathbf{x}_t" id="373" name="Google Shape;37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6278" y="3987838"/>
            <a:ext cx="1701522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3. End-to-end Neural Coref Model</a:t>
            </a:r>
            <a:endParaRPr sz="2200"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23800"/>
            <a:ext cx="3452073" cy="329580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3794025" y="1123950"/>
            <a:ext cx="51975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Lastly, score every pair of spans to decide if they are coreferent mentions</a:t>
            </a:r>
            <a:endParaRPr sz="1400"/>
          </a:p>
        </p:txBody>
      </p:sp>
      <p:pic>
        <p:nvPicPr>
          <p:cNvPr descr="s(i, j) = s_m(i) + s_m(j) + s_a(i, j)"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175" y="1780950"/>
            <a:ext cx="3007375" cy="2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 txBox="1"/>
          <p:nvPr/>
        </p:nvSpPr>
        <p:spPr>
          <a:xfrm>
            <a:off x="4321275" y="2307950"/>
            <a:ext cx="12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 spans i and j coreferent mentions?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48"/>
          <p:cNvCxnSpPr/>
          <p:nvPr/>
        </p:nvCxnSpPr>
        <p:spPr>
          <a:xfrm flipH="1" rot="10800000">
            <a:off x="5198800" y="2090400"/>
            <a:ext cx="13290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8"/>
          <p:cNvSpPr txBox="1"/>
          <p:nvPr/>
        </p:nvSpPr>
        <p:spPr>
          <a:xfrm>
            <a:off x="5388075" y="2307950"/>
            <a:ext cx="12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 mention?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" name="Google Shape;385;p48"/>
          <p:cNvCxnSpPr/>
          <p:nvPr/>
        </p:nvCxnSpPr>
        <p:spPr>
          <a:xfrm flipH="1" rot="10800000">
            <a:off x="6070175" y="2090550"/>
            <a:ext cx="240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48"/>
          <p:cNvSpPr txBox="1"/>
          <p:nvPr/>
        </p:nvSpPr>
        <p:spPr>
          <a:xfrm>
            <a:off x="6334430" y="2307950"/>
            <a:ext cx="12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 mention?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Google Shape;387;p48"/>
          <p:cNvCxnSpPr/>
          <p:nvPr/>
        </p:nvCxnSpPr>
        <p:spPr>
          <a:xfrm flipH="1" rot="10800000">
            <a:off x="7060775" y="2090550"/>
            <a:ext cx="240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8"/>
          <p:cNvSpPr txBox="1"/>
          <p:nvPr/>
        </p:nvSpPr>
        <p:spPr>
          <a:xfrm>
            <a:off x="7401230" y="2307950"/>
            <a:ext cx="12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Do they look coreferent?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9" name="Google Shape;389;p48"/>
          <p:cNvCxnSpPr>
            <a:stCxn id="388" idx="0"/>
          </p:cNvCxnSpPr>
          <p:nvPr/>
        </p:nvCxnSpPr>
        <p:spPr>
          <a:xfrm rot="10800000">
            <a:off x="7826330" y="2090450"/>
            <a:ext cx="188700" cy="2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_m(i) = \mathbf{w}_m \cdot \text{FFNN}_m (\mathbf{g}_i)" id="390" name="Google Shape;39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708" y="3064763"/>
            <a:ext cx="2368305" cy="22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a(i, j) = \mathbf{w}_a \cdot \text{FFNN}_a ([\mathbf{g}_i, \mathbf{g}_j, \mathbf{g}_i \circ \mathbf{g}_j, \phi (i, j)])" id="391" name="Google Shape;39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453" y="3474727"/>
            <a:ext cx="4122422" cy="2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 txBox="1"/>
          <p:nvPr/>
        </p:nvSpPr>
        <p:spPr>
          <a:xfrm>
            <a:off x="6515100" y="3850800"/>
            <a:ext cx="15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Multiplicative interactions between the representations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7505700" y="3850800"/>
            <a:ext cx="157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Extra features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4" name="Google Shape;394;p48"/>
          <p:cNvCxnSpPr/>
          <p:nvPr/>
        </p:nvCxnSpPr>
        <p:spPr>
          <a:xfrm rot="10800000">
            <a:off x="8388005" y="3698150"/>
            <a:ext cx="188700" cy="2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48"/>
          <p:cNvCxnSpPr/>
          <p:nvPr/>
        </p:nvCxnSpPr>
        <p:spPr>
          <a:xfrm rot="10800000">
            <a:off x="7621150" y="3674150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3. End-to-end Neural Coref Model</a:t>
            </a:r>
            <a:endParaRPr sz="2200"/>
          </a:p>
        </p:txBody>
      </p:sp>
      <p:sp>
        <p:nvSpPr>
          <p:cNvPr id="401" name="Google Shape;401;p49"/>
          <p:cNvSpPr txBox="1"/>
          <p:nvPr>
            <p:ph idx="1" type="body"/>
          </p:nvPr>
        </p:nvSpPr>
        <p:spPr>
          <a:xfrm>
            <a:off x="152400" y="11239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Main problem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Very computationally expensive to consider every spans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Solution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Prune some spans that are not likely a mention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BERT-based coref [Joshi et al., ACL 2019]</a:t>
            </a:r>
            <a:endParaRPr sz="2200"/>
          </a:p>
        </p:txBody>
      </p:sp>
      <p:sp>
        <p:nvSpPr>
          <p:cNvPr id="407" name="Google Shape;407;p50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SpanBERT: Improving Pretraining by Representing and Predicting Spans</a:t>
            </a:r>
            <a:r>
              <a:rPr lang="en" sz="900"/>
              <a:t>, Joshi et al. 2019,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https://arxiv.org/pdf/1907.10529.pdf</a:t>
            </a:r>
            <a:r>
              <a:rPr lang="en" sz="900"/>
              <a:t> </a:t>
            </a:r>
            <a:endParaRPr sz="900"/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152400" y="11239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SpanBERT</a:t>
            </a:r>
            <a:r>
              <a:rPr lang="en" sz="1900"/>
              <a:t>:  pretrains BERT using span masking techniques so it can perform well on span-based tasks such as coref or QA</a:t>
            </a:r>
            <a:endParaRPr sz="1900"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800" y="1933350"/>
            <a:ext cx="5275102" cy="25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https://web.stanford.edu/~jurafsky/slp3/21.pdf</a:t>
            </a:r>
            <a:r>
              <a:rPr lang="en" sz="1500"/>
              <a:t> (coreference resolution)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BERT-based coref [Wu et al., ACL 2020]</a:t>
            </a:r>
            <a:endParaRPr sz="2200"/>
          </a:p>
        </p:txBody>
      </p:sp>
      <p:sp>
        <p:nvSpPr>
          <p:cNvPr id="415" name="Google Shape;415;p51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CorefQA: Coreference Resolution as Query-based Span Pediction, Wu et al. 2020,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https://aclanthology.org/2020.acl-main.622.pdf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152400" y="9715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CorefQA</a:t>
            </a:r>
            <a:r>
              <a:rPr lang="en" sz="1500"/>
              <a:t>:  treats coreference as QA</a:t>
            </a:r>
            <a:endParaRPr sz="1500"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672950"/>
            <a:ext cx="1909886" cy="263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386" y="1672950"/>
            <a:ext cx="5940748" cy="263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</a:t>
            </a:r>
            <a:endParaRPr sz="2600"/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152400" y="9715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Essentially a clustering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each mention, compute a precision and a recall</a:t>
            </a:r>
            <a:endParaRPr sz="1500"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839" y="1969613"/>
            <a:ext cx="6924324" cy="15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>
            <p:ph idx="1" type="body"/>
          </p:nvPr>
        </p:nvSpPr>
        <p:spPr>
          <a:xfrm>
            <a:off x="76200" y="3845050"/>
            <a:ext cx="8991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evaluate by comparing a set of </a:t>
            </a:r>
            <a:r>
              <a:rPr b="1" lang="en" sz="1500"/>
              <a:t>hypothesis chains</a:t>
            </a:r>
            <a:r>
              <a:rPr lang="en" sz="1500"/>
              <a:t> or clusters H, against a set of </a:t>
            </a:r>
            <a:r>
              <a:rPr b="1" lang="en" sz="1500"/>
              <a:t>gold or reference chains</a:t>
            </a:r>
            <a:r>
              <a:rPr lang="en" sz="1500"/>
              <a:t>  R or clusters from human labeling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 Performance</a:t>
            </a:r>
            <a:endParaRPr sz="2600"/>
          </a:p>
        </p:txBody>
      </p:sp>
      <p:graphicFrame>
        <p:nvGraphicFramePr>
          <p:cNvPr id="437" name="Google Shape;437;p54"/>
          <p:cNvGraphicFramePr/>
          <p:nvPr/>
        </p:nvGraphicFramePr>
        <p:xfrm>
          <a:off x="952500" y="177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{83240CE4-456F-4E00-B45A-233DF96C1FEA}</a:tableStyleId>
              </a:tblPr>
              <a:tblGrid>
                <a:gridCol w="4702700"/>
                <a:gridCol w="1240475"/>
                <a:gridCol w="1295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English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Chinese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Lee et al. (2010) - Rule-based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Clark and Manning (2016) - neural coref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Lee et al. (2017) - end-to-end neural coref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Joshi et al. (2019 - SpanBERT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Wu et al. (2020) - corefQA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152400" y="959275"/>
            <a:ext cx="8991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Evaluated on </a:t>
            </a:r>
            <a:r>
              <a:rPr b="1" lang="en" sz="1500"/>
              <a:t>CoNLL-2021 </a:t>
            </a:r>
            <a:r>
              <a:rPr lang="en" sz="1500"/>
              <a:t>shared task (based on OntoNotes we mentioned earlier).  The average F1 of MUC, B</a:t>
            </a:r>
            <a:r>
              <a:rPr baseline="30000" lang="en" sz="1500"/>
              <a:t>3</a:t>
            </a:r>
            <a:r>
              <a:rPr lang="en" sz="1500"/>
              <a:t>, and CEAF (all basically based on H and R) and is used.</a:t>
            </a:r>
            <a:endParaRPr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444" name="Google Shape;444;p55"/>
          <p:cNvSpPr txBox="1"/>
          <p:nvPr>
            <p:ph idx="1" type="body"/>
          </p:nvPr>
        </p:nvSpPr>
        <p:spPr>
          <a:xfrm>
            <a:off x="152400" y="971550"/>
            <a:ext cx="88392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Coreference</a:t>
            </a:r>
            <a:r>
              <a:rPr lang="en" sz="1500"/>
              <a:t> is a useful, challenging, and linguistically interesting task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Main dataset is OntoNotes and CoNLL shared task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Two clustering algorithms: </a:t>
            </a:r>
            <a:r>
              <a:rPr b="1" lang="en" sz="1500"/>
              <a:t>mention pair</a:t>
            </a:r>
            <a:r>
              <a:rPr lang="en" sz="1500"/>
              <a:t> and </a:t>
            </a:r>
            <a:r>
              <a:rPr b="1" lang="en" sz="1500"/>
              <a:t>mention clustering</a:t>
            </a:r>
            <a:r>
              <a:rPr lang="en" sz="1500"/>
              <a:t>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ways to compute probabilities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Feature-based - require a lot of manual labor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Neural-based - still seems requiring some additional features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BERT-based - masking seems to greatly improve; does not require features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Systems are getting better but </a:t>
            </a:r>
            <a:r>
              <a:rPr b="1" lang="en" sz="1500"/>
              <a:t>most models still make many mistakes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OntoNotes coref is pretty easy, because it’s based on news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Imagine a novel or actual complicated how-to instructions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Identify all </a:t>
            </a:r>
            <a:r>
              <a:rPr b="1" lang="en" sz="1500"/>
              <a:t>mentions</a:t>
            </a:r>
            <a:r>
              <a:rPr lang="en" sz="1500"/>
              <a:t> that refer to the same entity in the world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Each of the underlined phrases is referring to Victoria Chen.  We called linguistic expressions like </a:t>
            </a:r>
            <a:r>
              <a:rPr i="1" lang="en" sz="1500"/>
              <a:t>her</a:t>
            </a:r>
            <a:r>
              <a:rPr lang="en" sz="1500"/>
              <a:t> or</a:t>
            </a:r>
            <a:r>
              <a:rPr i="1" lang="en" sz="1500"/>
              <a:t> Victoria Chen</a:t>
            </a:r>
            <a:r>
              <a:rPr lang="en" sz="1500"/>
              <a:t> </a:t>
            </a:r>
            <a:r>
              <a:rPr b="1" lang="en" sz="1500"/>
              <a:t>mentions</a:t>
            </a:r>
            <a:r>
              <a:rPr lang="en" sz="1500"/>
              <a:t> or </a:t>
            </a:r>
            <a:r>
              <a:rPr b="1" lang="en" sz="1500"/>
              <a:t>referring expressions</a:t>
            </a:r>
            <a:r>
              <a:rPr lang="en" sz="1500"/>
              <a:t>, and the discourse entity that is referred to Victoria Chen the </a:t>
            </a:r>
            <a:r>
              <a:rPr b="1" lang="en" sz="1500"/>
              <a:t>referent</a:t>
            </a:r>
            <a:r>
              <a:rPr lang="en" sz="1500"/>
              <a:t>.  Two or more referring expressions that are used to refer to the same discourse entity are said to </a:t>
            </a:r>
            <a:r>
              <a:rPr b="1" lang="en" sz="1500"/>
              <a:t>corefer</a:t>
            </a:r>
            <a:r>
              <a:rPr lang="en" sz="1500"/>
              <a:t>; thus, </a:t>
            </a:r>
            <a:r>
              <a:rPr i="1" lang="en" sz="1500"/>
              <a:t>Victoria Chen</a:t>
            </a:r>
            <a:r>
              <a:rPr lang="en" sz="1500"/>
              <a:t> and </a:t>
            </a:r>
            <a:r>
              <a:rPr i="1" lang="en" sz="1500"/>
              <a:t>she</a:t>
            </a:r>
            <a:r>
              <a:rPr lang="en" sz="1500"/>
              <a:t> </a:t>
            </a:r>
            <a:r>
              <a:rPr b="1" lang="en" sz="1500"/>
              <a:t>corefer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In the coreference resolution algorithm, the output would need to find at least four coreference </a:t>
            </a:r>
            <a:r>
              <a:rPr b="1" lang="en" sz="1500"/>
              <a:t>chains/clusters</a:t>
            </a:r>
            <a:r>
              <a:rPr lang="en" sz="1500"/>
              <a:t>:  {Victoria Chen, her, the 38 year-old, She}, {Megabucks Banking, the company, Megabucks}, {her pay}, {Lotsabucks}.    Anything with single mentions is called </a:t>
            </a:r>
            <a:r>
              <a:rPr b="1" lang="en" sz="1500"/>
              <a:t>Singleton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88" y="1633080"/>
            <a:ext cx="6478223" cy="841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Anaphora vs. Coreference vs. Entity Linking</a:t>
            </a:r>
            <a:endParaRPr sz="26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Coreference</a:t>
            </a:r>
            <a:r>
              <a:rPr lang="en" sz="1500"/>
              <a:t> is when </a:t>
            </a:r>
            <a:r>
              <a:rPr b="1" lang="en" sz="1500"/>
              <a:t>two mentions refer to the same entity in the world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en" sz="1500"/>
              <a:t>Chaklam</a:t>
            </a:r>
            <a:r>
              <a:rPr i="1" lang="en" sz="1500"/>
              <a:t> loves deep learning.  </a:t>
            </a:r>
            <a:r>
              <a:rPr b="1" i="1" lang="en" sz="1500"/>
              <a:t>He</a:t>
            </a:r>
            <a:r>
              <a:rPr i="1" lang="en" sz="1500"/>
              <a:t> plays soccer.  </a:t>
            </a:r>
            <a:r>
              <a:rPr b="1" i="1" lang="en" sz="1500"/>
              <a:t>Chaky</a:t>
            </a:r>
            <a:r>
              <a:rPr i="1" lang="en" sz="1500"/>
              <a:t> also loves coding</a:t>
            </a:r>
            <a:r>
              <a:rPr lang="en" sz="1500"/>
              <a:t>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i="1" lang="en" sz="1500"/>
              <a:t>Chaky</a:t>
            </a:r>
            <a:r>
              <a:rPr lang="en" sz="1500"/>
              <a:t>, </a:t>
            </a:r>
            <a:r>
              <a:rPr i="1" lang="en" sz="1500"/>
              <a:t>He</a:t>
            </a:r>
            <a:r>
              <a:rPr lang="en" sz="1500"/>
              <a:t>, </a:t>
            </a:r>
            <a:r>
              <a:rPr i="1" lang="en" sz="1500"/>
              <a:t>Chaklam</a:t>
            </a:r>
            <a:r>
              <a:rPr lang="en" sz="1500"/>
              <a:t> are said to </a:t>
            </a:r>
            <a:r>
              <a:rPr b="1" lang="en" sz="1500"/>
              <a:t>corefer</a:t>
            </a:r>
            <a:r>
              <a:rPr lang="en" sz="1500"/>
              <a:t>, where </a:t>
            </a:r>
            <a:r>
              <a:rPr i="1" lang="en" sz="1500"/>
              <a:t>Chaklam</a:t>
            </a:r>
            <a:r>
              <a:rPr lang="en" sz="1500"/>
              <a:t> is the </a:t>
            </a:r>
            <a:r>
              <a:rPr b="1" lang="en" sz="1500"/>
              <a:t>referent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Coreference resolution find </a:t>
            </a:r>
            <a:r>
              <a:rPr b="1" lang="en" sz="1500"/>
              <a:t>whether two mentions corefer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Anaphora</a:t>
            </a:r>
            <a:r>
              <a:rPr lang="en" sz="1500"/>
              <a:t> is the </a:t>
            </a:r>
            <a:r>
              <a:rPr b="1" lang="en" sz="1500"/>
              <a:t>reference</a:t>
            </a:r>
            <a:r>
              <a:rPr lang="en" sz="1500"/>
              <a:t> in a text to an entity that has been previously introduced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en" sz="1500"/>
              <a:t>Chaklam</a:t>
            </a:r>
            <a:r>
              <a:rPr i="1" lang="en" sz="1500"/>
              <a:t> said </a:t>
            </a:r>
            <a:r>
              <a:rPr b="1" i="1" lang="en" sz="1500"/>
              <a:t>he</a:t>
            </a:r>
            <a:r>
              <a:rPr i="1" lang="en" sz="1500"/>
              <a:t> would give a quiz</a:t>
            </a:r>
            <a:r>
              <a:rPr lang="en" sz="1500"/>
              <a:t>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Chaklam is the antecedent, and he is the anaphor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Anaphora </a:t>
            </a:r>
            <a:r>
              <a:rPr b="1" lang="en" sz="1500"/>
              <a:t>can or cannot be</a:t>
            </a:r>
            <a:r>
              <a:rPr lang="en" sz="1500"/>
              <a:t> coreference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i="1" lang="en" sz="1500"/>
              <a:t>Every dancer</a:t>
            </a:r>
            <a:r>
              <a:rPr i="1" lang="en" sz="1500"/>
              <a:t> twisted </a:t>
            </a:r>
            <a:r>
              <a:rPr b="1" i="1" lang="en" sz="1500"/>
              <a:t>her</a:t>
            </a:r>
            <a:r>
              <a:rPr i="1" lang="en" sz="1500"/>
              <a:t> knee.  </a:t>
            </a:r>
            <a:endParaRPr i="1"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Every dancer is the antecedent, and her is the anaphor.  But they DO NOT corefer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Entity linking</a:t>
            </a:r>
            <a:r>
              <a:rPr lang="en" sz="1500"/>
              <a:t> is the process of mapping a discourse entity to some real-world individual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Washington is at United States</a:t>
            </a:r>
            <a:r>
              <a:rPr lang="en" sz="1500"/>
              <a:t>.    Does Washington mapped to George Washington or State of Washington?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Coreference resolution and entity linking can work together in a NLP pipeline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</a:t>
            </a:r>
            <a:endParaRPr sz="26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Clearly, coreference resolution is an important criteria for successful NLP tasks such as question-answering, translation, dialogue and much more…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Dialogue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“</a:t>
            </a:r>
            <a:r>
              <a:rPr i="1" lang="en" sz="1500"/>
              <a:t>There is a 2pm flight on United and a 4pm one on Cathay Pacific</a:t>
            </a:r>
            <a:r>
              <a:rPr lang="en" sz="1500"/>
              <a:t>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User said in chatbot:  “</a:t>
            </a:r>
            <a:r>
              <a:rPr i="1" lang="en" sz="1500"/>
              <a:t>I want the second one</a:t>
            </a:r>
            <a:r>
              <a:rPr lang="en" sz="1500"/>
              <a:t>”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Question answering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/>
              <a:t>Context: “</a:t>
            </a:r>
            <a:r>
              <a:rPr i="1" lang="en" sz="1500"/>
              <a:t>Chaky loves deep learning.  He is born in Hong Kong</a:t>
            </a:r>
            <a:r>
              <a:rPr lang="en" sz="1500"/>
              <a:t>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Question:  </a:t>
            </a:r>
            <a:r>
              <a:rPr i="1" lang="en" sz="1500"/>
              <a:t>Where is Chaky born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Tasks and Datasets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 Task</a:t>
            </a:r>
            <a:endParaRPr sz="2600"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Given a text </a:t>
            </a:r>
            <a:r>
              <a:rPr b="1" i="1" lang="en" sz="1500"/>
              <a:t>T</a:t>
            </a:r>
            <a:r>
              <a:rPr lang="en" sz="1500"/>
              <a:t>, find all entities and the coreference links between them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 output </a:t>
            </a:r>
            <a:r>
              <a:rPr lang="en" sz="1500" u="sng"/>
              <a:t>could be</a:t>
            </a:r>
            <a:r>
              <a:rPr lang="en" sz="1500"/>
              <a:t> (many variants):</a:t>
            </a:r>
            <a:endParaRPr sz="15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40" y="1668075"/>
            <a:ext cx="6364076" cy="1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424" y="3320775"/>
            <a:ext cx="4790154" cy="1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